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95" r:id="rId2"/>
  </p:sldMasterIdLst>
  <p:notesMasterIdLst>
    <p:notesMasterId r:id="rId10"/>
  </p:notesMasterIdLst>
  <p:sldIdLst>
    <p:sldId id="259" r:id="rId3"/>
    <p:sldId id="258" r:id="rId4"/>
    <p:sldId id="260" r:id="rId5"/>
    <p:sldId id="262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3CB37-1036-401D-A40F-932109C0441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022DF7-3952-48ED-9EEA-D890837FC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89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9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6716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857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0414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620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3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61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9044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317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17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1738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3586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1593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1200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5646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680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7351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898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7882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77135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62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09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22966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051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1815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38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112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17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09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0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3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007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07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01C4A1A-65AF-4D68-98CF-3F073AFCBE8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4F3795D-9CD7-46A0-B437-EEB337B81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68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69" y="2348652"/>
            <a:ext cx="11969931" cy="4509347"/>
          </a:xfrm>
          <a:prstGeom prst="rect">
            <a:avLst/>
          </a:prstGeom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876390" y="101243"/>
            <a:ext cx="316355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TUẦN: 1    TIẾT: 1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939181" y="912223"/>
            <a:ext cx="883126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hát: Mùa thu ngày khai trường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7462248" y="1886690"/>
            <a:ext cx="4565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 và lời: VŨ TRỌNG TƯỜNG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2133" y="0"/>
            <a:ext cx="8382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46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9296400" y="647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7315200" y="647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Rectangle 8"/>
          <p:cNvSpPr>
            <a:spLocks noChangeArrowheads="1"/>
          </p:cNvSpPr>
          <p:nvPr/>
        </p:nvSpPr>
        <p:spPr bwMode="auto">
          <a:xfrm>
            <a:off x="4410289" y="2088116"/>
            <a:ext cx="7581413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Nhạc sĩ Vũ Trọng Tường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Sinh ngày 04/9/1946 tại thị xã Hải Dương (nay là thành phố Hải Dương, tỉnh Hải Dương).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Sau thời gian phục vụ trong quân đội ở binh chủng Ra-đa,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Ông xuất ngũ đi học Sư phạm âm nhạc rồi về làm giáo viên dạy nhạc và tổng phụ trách đội ở trường THCS Hà Nội. Hiện nay ông công tác ở Hội nhạc sĩ Việt Nam</a:t>
            </a:r>
            <a:b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Các tác phẩm tiêu biểu: 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Mùa thu ngày khai trường, Cây bàng mùa hạ, Hạt nắng sân trường, Lời mẹ ru, Yêu biết bao Bình Định quê em, Ngây thơ tuổi hồng, Chị Hằng,…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01541" y="1168569"/>
            <a:ext cx="42001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en-US" sz="2400" b="1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tác giả, tác phẩm</a:t>
            </a: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400" b="1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 giả</a:t>
            </a: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41" y="2215559"/>
            <a:ext cx="3314700" cy="32575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27963" y="5689102"/>
            <a:ext cx="26268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 sĩ Vũ Trọng Tường</a:t>
            </a:r>
            <a:endParaRPr lang="en-US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7119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9296400" y="647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7315200" y="647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886200" y="1"/>
            <a:ext cx="6553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hát: Mùa thu ngày khai trường</a:t>
            </a: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7574958" y="584775"/>
            <a:ext cx="30422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 và lời: Vũ Trọng Tường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42413" y="954107"/>
            <a:ext cx="42001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en-US" sz="2400" b="1" u="sng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tác giả, tác phẩm</a:t>
            </a:r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400" b="1" u="sng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 giả</a:t>
            </a:r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942412" y="1785104"/>
            <a:ext cx="1915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400" b="1" u="sng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 phẩm</a:t>
            </a:r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>
              <a:solidFill>
                <a:srgbClr val="00206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50423" y="2481901"/>
            <a:ext cx="392283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24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altLang="en-US" sz="24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altLang="en-US" sz="24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 Mùa thu ngày khai trường nói về mái trường về thầy cô, về nhũng người bạn sẽ lắng đọng trong tâm trí mỗi </a:t>
            </a:r>
            <a:r>
              <a:rPr lang="vi-VN" altLang="en-US" sz="24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4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24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en-US" sz="240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altLang="en-US" sz="24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Bài </a:t>
            </a:r>
            <a:r>
              <a:rPr lang="fr-FR" altLang="en-US" sz="24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ở  nhịp </a:t>
            </a:r>
            <a:r>
              <a:rPr lang="en-US" altLang="en-US" sz="3200" smtClean="0">
                <a:solidFill>
                  <a:srgbClr val="00B050"/>
                </a:solidFill>
                <a:latin typeface="MusiSync" panose="02000000000000000000" pitchFamily="2" charset="0"/>
                <a:cs typeface="Times New Roman" panose="02020603050405020304" pitchFamily="18" charset="0"/>
              </a:rPr>
              <a:t> @ </a:t>
            </a:r>
          </a:p>
          <a:p>
            <a:pPr algn="just"/>
            <a:r>
              <a:rPr lang="fr-FR" altLang="en-US" sz="24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Giọng Đô trưởng</a:t>
            </a:r>
            <a:endParaRPr lang="en-US" altLang="en-US" sz="240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4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 dụng các </a:t>
            </a:r>
            <a:r>
              <a:rPr lang="en-US" altLang="en-US" sz="24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 hiệu âm nhạc: Dấu </a:t>
            </a:r>
            <a:r>
              <a:rPr lang="en-US" altLang="en-US" sz="24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luyến, dấu </a:t>
            </a:r>
            <a:r>
              <a:rPr lang="en-US" altLang="en-US" sz="24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nối, d</a:t>
            </a:r>
            <a:r>
              <a:rPr lang="vi-VN" altLang="en-US" sz="24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ấu </a:t>
            </a:r>
            <a:r>
              <a:rPr lang="vi-VN" altLang="en-US" sz="24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 </a:t>
            </a:r>
            <a:r>
              <a:rPr lang="vi-VN" altLang="en-US" sz="24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altLang="en-US" sz="24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sz="240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Group 8"/>
          <p:cNvGrpSpPr>
            <a:grpSpLocks/>
          </p:cNvGrpSpPr>
          <p:nvPr/>
        </p:nvGrpSpPr>
        <p:grpSpPr bwMode="auto">
          <a:xfrm>
            <a:off x="5867399" y="584775"/>
            <a:ext cx="6189617" cy="6142596"/>
            <a:chOff x="838200" y="533400"/>
            <a:chExt cx="7391400" cy="6022975"/>
          </a:xfrm>
        </p:grpSpPr>
        <p:pic>
          <p:nvPicPr>
            <p:cNvPr id="13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533400"/>
              <a:ext cx="7391400" cy="304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3581400"/>
              <a:ext cx="7391400" cy="297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47503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9296400" y="647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7315200" y="647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886200" y="1"/>
            <a:ext cx="6553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hát: Mùa thu ngày khai trường</a:t>
            </a: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7574958" y="584775"/>
            <a:ext cx="30422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 và lời: Vũ Trọng Tường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42413" y="954107"/>
            <a:ext cx="42001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en-US" sz="2400" b="1" u="sng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tác giả, tác phẩm</a:t>
            </a:r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400" b="1" u="sng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 giả</a:t>
            </a:r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942412" y="1706726"/>
            <a:ext cx="1915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400" b="1" u="sng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 phẩm</a:t>
            </a:r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>
              <a:solidFill>
                <a:srgbClr val="002060"/>
              </a:solidFill>
            </a:endParaRPr>
          </a:p>
        </p:txBody>
      </p:sp>
      <p:grpSp>
        <p:nvGrpSpPr>
          <p:cNvPr id="12" name="Group 8"/>
          <p:cNvGrpSpPr>
            <a:grpSpLocks/>
          </p:cNvGrpSpPr>
          <p:nvPr/>
        </p:nvGrpSpPr>
        <p:grpSpPr bwMode="auto">
          <a:xfrm>
            <a:off x="5142603" y="584775"/>
            <a:ext cx="6914414" cy="6142596"/>
            <a:chOff x="838200" y="533400"/>
            <a:chExt cx="7391400" cy="6022975"/>
          </a:xfrm>
        </p:grpSpPr>
        <p:pic>
          <p:nvPicPr>
            <p:cNvPr id="13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533400"/>
              <a:ext cx="7391400" cy="304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3581400"/>
              <a:ext cx="7391400" cy="297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Oval Callout 5"/>
          <p:cNvSpPr/>
          <p:nvPr/>
        </p:nvSpPr>
        <p:spPr>
          <a:xfrm>
            <a:off x="942412" y="3135086"/>
            <a:ext cx="3969222" cy="2181497"/>
          </a:xfrm>
          <a:prstGeom prst="wedgeEllipseCallout">
            <a:avLst>
              <a:gd name="adj1" fmla="val 52247"/>
              <a:gd name="adj2" fmla="val -8181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 hát mẫu</a:t>
            </a:r>
            <a:endParaRPr lang="en-US" sz="3200" b="1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38056" y="2133449"/>
            <a:ext cx="17155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altLang="en-US" sz="2400" b="1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hát</a:t>
            </a:r>
            <a:r>
              <a:rPr lang="en-US" altLang="en-US" sz="2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>
              <a:solidFill>
                <a:srgbClr val="002060"/>
              </a:solidFill>
            </a:endParaRPr>
          </a:p>
        </p:txBody>
      </p:sp>
      <p:sp>
        <p:nvSpPr>
          <p:cNvPr id="17" name="Oval Callout 16"/>
          <p:cNvSpPr/>
          <p:nvPr/>
        </p:nvSpPr>
        <p:spPr>
          <a:xfrm>
            <a:off x="951119" y="3130730"/>
            <a:ext cx="3969222" cy="2181497"/>
          </a:xfrm>
          <a:prstGeom prst="wedgeEllipseCallout">
            <a:avLst>
              <a:gd name="adj1" fmla="val 52247"/>
              <a:gd name="adj2" fmla="val -8181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thanh</a:t>
            </a:r>
            <a:endParaRPr lang="en-US" sz="3200" b="1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Callout 17"/>
          <p:cNvSpPr/>
          <p:nvPr/>
        </p:nvSpPr>
        <p:spPr>
          <a:xfrm>
            <a:off x="938056" y="3130730"/>
            <a:ext cx="3969222" cy="2181497"/>
          </a:xfrm>
          <a:prstGeom prst="wedgeEllipseCallout">
            <a:avLst>
              <a:gd name="adj1" fmla="val 52247"/>
              <a:gd name="adj2" fmla="val -8181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hát </a:t>
            </a:r>
          </a:p>
          <a:p>
            <a:pPr algn="ctr"/>
            <a:r>
              <a:rPr lang="en-US" sz="3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 câu</a:t>
            </a:r>
            <a:endParaRPr lang="en-US" sz="3200" b="1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Callout 18"/>
          <p:cNvSpPr/>
          <p:nvPr/>
        </p:nvSpPr>
        <p:spPr>
          <a:xfrm>
            <a:off x="938056" y="3130730"/>
            <a:ext cx="3969222" cy="2181497"/>
          </a:xfrm>
          <a:prstGeom prst="wedgeEllipseCallout">
            <a:avLst>
              <a:gd name="adj1" fmla="val 52247"/>
              <a:gd name="adj2" fmla="val -8181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 hoàn chỉnh cả bài</a:t>
            </a:r>
            <a:endParaRPr lang="en-US" sz="3200" b="1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Callout 19"/>
          <p:cNvSpPr/>
          <p:nvPr/>
        </p:nvSpPr>
        <p:spPr>
          <a:xfrm>
            <a:off x="951119" y="3130730"/>
            <a:ext cx="3969222" cy="2181497"/>
          </a:xfrm>
          <a:prstGeom prst="wedgeEllipseCallout">
            <a:avLst>
              <a:gd name="adj1" fmla="val 52247"/>
              <a:gd name="adj2" fmla="val -8181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 kết hợp </a:t>
            </a:r>
          </a:p>
          <a:p>
            <a:pPr algn="ctr"/>
            <a:r>
              <a:rPr lang="en-US" sz="3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vỗ đệm</a:t>
            </a:r>
            <a:endParaRPr lang="en-US" sz="3200" b="1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val Callout 20"/>
          <p:cNvSpPr/>
          <p:nvPr/>
        </p:nvSpPr>
        <p:spPr>
          <a:xfrm>
            <a:off x="938057" y="3130730"/>
            <a:ext cx="3969222" cy="2181497"/>
          </a:xfrm>
          <a:prstGeom prst="wedgeEllipseCallout">
            <a:avLst>
              <a:gd name="adj1" fmla="val 52247"/>
              <a:gd name="adj2" fmla="val -8181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 giáo dục của bài</a:t>
            </a:r>
            <a:endParaRPr lang="en-US" sz="3200" b="1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3459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3"/>
          <p:cNvSpPr>
            <a:spLocks noChangeShapeType="1"/>
          </p:cNvSpPr>
          <p:nvPr/>
        </p:nvSpPr>
        <p:spPr bwMode="auto">
          <a:xfrm>
            <a:off x="9296400" y="647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9" name="Line 4"/>
          <p:cNvSpPr>
            <a:spLocks noChangeShapeType="1"/>
          </p:cNvSpPr>
          <p:nvPr/>
        </p:nvSpPr>
        <p:spPr bwMode="auto">
          <a:xfrm>
            <a:off x="7315200" y="647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4580" name="Group 8"/>
          <p:cNvGrpSpPr>
            <a:grpSpLocks/>
          </p:cNvGrpSpPr>
          <p:nvPr/>
        </p:nvGrpSpPr>
        <p:grpSpPr bwMode="auto">
          <a:xfrm>
            <a:off x="1676400" y="533401"/>
            <a:ext cx="10515600" cy="6220096"/>
            <a:chOff x="838200" y="533400"/>
            <a:chExt cx="7391400" cy="6022975"/>
          </a:xfrm>
        </p:grpSpPr>
        <p:pic>
          <p:nvPicPr>
            <p:cNvPr id="24584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533400"/>
              <a:ext cx="7391400" cy="304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85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3581400"/>
              <a:ext cx="7391400" cy="297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4478338" y="1"/>
            <a:ext cx="37258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33CC"/>
                </a:solidFill>
                <a:latin typeface=".VnArial" panose="020B7200000000000000" pitchFamily="34" charset="0"/>
              </a:rPr>
              <a:t>Mïa thu ngµy khai trường</a:t>
            </a:r>
          </a:p>
        </p:txBody>
      </p:sp>
      <p:sp>
        <p:nvSpPr>
          <p:cNvPr id="24582" name="TextBox 1"/>
          <p:cNvSpPr txBox="1">
            <a:spLocks noChangeArrowheads="1"/>
          </p:cNvSpPr>
          <p:nvPr/>
        </p:nvSpPr>
        <p:spPr bwMode="auto">
          <a:xfrm>
            <a:off x="2160588" y="128588"/>
            <a:ext cx="2286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Nghe bài hát:</a:t>
            </a:r>
          </a:p>
        </p:txBody>
      </p:sp>
    </p:spTree>
    <p:extLst>
      <p:ext uri="{BB962C8B-B14F-4D97-AF65-F5344CB8AC3E}">
        <p14:creationId xmlns:p14="http://schemas.microsoft.com/office/powerpoint/2010/main" val="1067003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2390503" y="2797629"/>
            <a:ext cx="8412480" cy="2388326"/>
          </a:xfrm>
          <a:prstGeom prst="horizontalScroll">
            <a:avLst>
              <a:gd name="adj" fmla="val 12500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-"/>
            </a:pPr>
            <a:r>
              <a:rPr lang="en-US" altLang="en-US" sz="2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hãy nhắc lại nội dung bài hát.</a:t>
            </a:r>
          </a:p>
          <a:p>
            <a:r>
              <a:rPr lang="en-US" altLang="en-US" sz="2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Mời cả lớp hát lại bài hát và vỗ tay theo phách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1862" y="0"/>
            <a:ext cx="857250" cy="2857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3822" y="781003"/>
            <a:ext cx="857250" cy="2857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8419" y="5776730"/>
            <a:ext cx="2811556" cy="10354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588" y="4020672"/>
            <a:ext cx="762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389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 noChangeArrowheads="1"/>
          </p:cNvSpPr>
          <p:nvPr>
            <p:ph type="title"/>
          </p:nvPr>
        </p:nvSpPr>
        <p:spPr>
          <a:xfrm>
            <a:off x="2133600" y="965103"/>
            <a:ext cx="8229600" cy="1143000"/>
          </a:xfrm>
        </p:spPr>
        <p:txBody>
          <a:bodyPr/>
          <a:lstStyle/>
          <a:p>
            <a:pPr algn="ctr"/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NHÀ </a:t>
            </a:r>
            <a:endParaRPr lang="en-US" alt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8403E-BFA6-47D4-A2C8-291968DAA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0" y="1966727"/>
            <a:ext cx="8229600" cy="345589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>
              <a:buFontTx/>
              <a:buChar char="-"/>
              <a:defRPr/>
            </a:pP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 tập vỗ đệm.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TĐN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7562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344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.VnArial</vt:lpstr>
      <vt:lpstr>Arial</vt:lpstr>
      <vt:lpstr>Calibri</vt:lpstr>
      <vt:lpstr>Century Gothic</vt:lpstr>
      <vt:lpstr>MusiSync</vt:lpstr>
      <vt:lpstr>Times New Roman</vt:lpstr>
      <vt:lpstr>Wingdings 3</vt:lpstr>
      <vt:lpstr>Wisp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8</cp:revision>
  <dcterms:created xsi:type="dcterms:W3CDTF">2021-09-13T10:55:35Z</dcterms:created>
  <dcterms:modified xsi:type="dcterms:W3CDTF">2022-12-08T13:46:59Z</dcterms:modified>
</cp:coreProperties>
</file>